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Экономика и экономическая наука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35" y="219075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6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3024" y="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Рациональное экономическое поведение собственника, работника, потребителя, семьянина, гражданина.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3494" y="163026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Согласно статье 34 Конституции Российской Федера­ции за каждым гражданином России закреплено право на свободное использование своих способностей и имущества  для   предпринимательской   и   иной   не   запре­щенной законом экономической деятельности</a:t>
            </a:r>
          </a:p>
          <a:p>
            <a:endParaRPr lang="ru-RU" dirty="0"/>
          </a:p>
          <a:p>
            <a:r>
              <a:rPr lang="ru-RU" dirty="0"/>
              <a:t>Экономическое поведение – образ, способ, характер экономических действий граждан, работников, руководителей, производственных коллективов в тех или иных складывающихся условиях экономической деятельности.</a:t>
            </a:r>
          </a:p>
          <a:p>
            <a:endParaRPr lang="ru-RU" dirty="0"/>
          </a:p>
          <a:p>
            <a:r>
              <a:rPr lang="ru-RU" dirty="0"/>
              <a:t>Потребитель – это тот, кто приобретает и использует товары, заказывает работы и услуги для личных бытовых нужд, не связанных с извлечением прибыли.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57" y="4996822"/>
            <a:ext cx="2495550" cy="1828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0" y="5330197"/>
            <a:ext cx="22860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854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Потребление – использование, употребление. Применение продукции, вещей, благ, товаров и услуг в целях удовлетворения потребностей.</a:t>
            </a:r>
          </a:p>
          <a:p>
            <a:endParaRPr lang="ru-RU" dirty="0"/>
          </a:p>
          <a:p>
            <a:r>
              <a:rPr lang="ru-RU" dirty="0"/>
              <a:t>Виды потребления: 1) производственное (расходование, использование ресурсов в процессе производства); 2) непроизводственное (конечное потребление благ людьми, населением для удовлетворения жизненных потребностей).</a:t>
            </a:r>
          </a:p>
          <a:p>
            <a:endParaRPr lang="ru-RU" dirty="0"/>
          </a:p>
          <a:p>
            <a:r>
              <a:rPr lang="ru-RU" dirty="0"/>
              <a:t>Виды потребностей: 1) первичные (физиологические, экзистенциальные) и вторичные (социальные, престижные, духовные); 2) насыщаемые (имеющие чёткий предел) и </a:t>
            </a:r>
            <a:r>
              <a:rPr lang="ru-RU" dirty="0" err="1"/>
              <a:t>ненасыщаемые</a:t>
            </a:r>
            <a:r>
              <a:rPr lang="ru-RU" dirty="0"/>
              <a:t> (стремление удовлетворить которые не имеет чётко обозначенного предела [потребность в знаниях]).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890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Цель потребителя – извлечение максимальной полезности от потребления товаров и услуг.</a:t>
            </a:r>
          </a:p>
          <a:p>
            <a:r>
              <a:rPr lang="ru-RU" dirty="0"/>
              <a:t>Ограничения на пути достижения цели потребителя: 1) потребительский, семейный бюджет (баланс денежных доходов и расходов семьи); 2) цены на товары и услуги; 3) ассортимент предлагаемых товаров и услуг.</a:t>
            </a:r>
          </a:p>
          <a:p>
            <a:r>
              <a:rPr lang="ru-RU" dirty="0"/>
              <a:t>Рациональное поведение потребителя – это продуманное поведение, предполагающее сопоставление результатов действия с затратами.</a:t>
            </a:r>
          </a:p>
        </p:txBody>
      </p:sp>
    </p:spTree>
    <p:extLst>
      <p:ext uri="{BB962C8B-B14F-4D97-AF65-F5344CB8AC3E}">
        <p14:creationId xmlns:p14="http://schemas.microsoft.com/office/powerpoint/2010/main" val="676733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Суверенитет потребителя – право владельца любых видов ресурсов самостоятельно принимать решения, связанные с распоряжениями этими ресурсами и их использованием.</a:t>
            </a:r>
          </a:p>
          <a:p>
            <a:endParaRPr lang="ru-RU" dirty="0"/>
          </a:p>
          <a:p>
            <a:r>
              <a:rPr lang="ru-RU" dirty="0"/>
              <a:t>Этапы рационального поведения потребителя: 1) осознание необходимости покупки; 2) поиск информации о товаре или услуге; 3) оценка возможных вариантов покупки; 4) принятие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81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Доходы потребителя.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Доход </a:t>
            </a:r>
            <a:r>
              <a:rPr lang="ru-RU" dirty="0"/>
              <a:t>потребителя – это сумма денежных средств, получаемых за определённый промежуток времени и предназначаемых для приобретения благ и услуг на цели личного потребления.</a:t>
            </a:r>
          </a:p>
          <a:p>
            <a:r>
              <a:rPr lang="ru-RU" dirty="0"/>
              <a:t>Номинальный доход – доход, исчисленный в чисто денежном выражении, без учёта покупательной способности денег, уровня цен, инфляции.</a:t>
            </a:r>
          </a:p>
          <a:p>
            <a:pPr marL="0" indent="0">
              <a:buNone/>
            </a:pPr>
            <a:r>
              <a:rPr lang="ru-RU" dirty="0"/>
              <a:t>Основные источники номинального (денежного) дохода потребителя.</a:t>
            </a:r>
          </a:p>
          <a:p>
            <a:pPr marL="0" indent="0">
              <a:buNone/>
            </a:pPr>
            <a:r>
              <a:rPr lang="ru-RU" dirty="0"/>
              <a:t>1) заработная плата;</a:t>
            </a:r>
          </a:p>
          <a:p>
            <a:pPr marL="0" indent="0">
              <a:buNone/>
            </a:pPr>
            <a:r>
              <a:rPr lang="ru-RU" dirty="0"/>
              <a:t>2) социальные выплаты государства (пособия, пенсии, стипендии);</a:t>
            </a:r>
          </a:p>
          <a:p>
            <a:pPr marL="0" indent="0">
              <a:buNone/>
            </a:pPr>
            <a:r>
              <a:rPr lang="ru-RU" dirty="0"/>
              <a:t>3) доход от предпринимательской и иной деятельности;</a:t>
            </a:r>
          </a:p>
          <a:p>
            <a:pPr marL="0" indent="0">
              <a:buNone/>
            </a:pPr>
            <a:r>
              <a:rPr lang="ru-RU" dirty="0"/>
              <a:t>4) доход от собственности (плата за аренду квартиры, процент на денежный капитал, дивиденды по ценным бумагам).</a:t>
            </a:r>
          </a:p>
          <a:p>
            <a:r>
              <a:rPr lang="ru-RU" dirty="0"/>
              <a:t>Реальный доход – количество товаров и услуг, которые можно приобрести на сумму номинального дохода.</a:t>
            </a:r>
          </a:p>
          <a:p>
            <a:r>
              <a:rPr lang="ru-RU" dirty="0" smtClean="0"/>
              <a:t>Реальный </a:t>
            </a:r>
            <a:r>
              <a:rPr lang="ru-RU" dirty="0"/>
              <a:t>доход = объём конечных доходов / индекс потребительских цен.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919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743" y="310393"/>
            <a:ext cx="9784869" cy="5600829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Виды потребительских расходов:</a:t>
            </a:r>
          </a:p>
          <a:p>
            <a:pPr marL="0" indent="0">
              <a:buNone/>
            </a:pPr>
            <a:r>
              <a:rPr lang="ru-RU" dirty="0"/>
              <a:t>1) обязательные, минимально необходимые расходы (питание, одежда, транспорт, коммунальные услуги);</a:t>
            </a:r>
          </a:p>
          <a:p>
            <a:pPr marL="0" indent="0">
              <a:buNone/>
            </a:pPr>
            <a:r>
              <a:rPr lang="ru-RU" dirty="0"/>
              <a:t>2) произвольные (туризм, книги, картины, машины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Какие зависимости существуют между доходами и расходами?</a:t>
            </a:r>
          </a:p>
          <a:p>
            <a:r>
              <a:rPr lang="ru-RU" dirty="0" smtClean="0"/>
              <a:t>доход </a:t>
            </a:r>
            <a:r>
              <a:rPr lang="ru-RU" dirty="0"/>
              <a:t>получает потребитель, тем большую сумму он способен потратить на потребление;</a:t>
            </a:r>
          </a:p>
          <a:p>
            <a:r>
              <a:rPr lang="ru-RU" dirty="0"/>
              <a:t>2) чем больший доход получает потребитель, тем больше сумма сбережений;</a:t>
            </a:r>
          </a:p>
          <a:p>
            <a:r>
              <a:rPr lang="ru-RU" dirty="0"/>
              <a:t>3) чем больше доход семьи, тем меньше доля расходов на питание и больше на товары длительного пользования, а также больше удельный вес сбережений;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532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Уровень жизни – это уровень благосостояния населения, степень удовлетворения основных жизненных потребностей людей.</a:t>
            </a:r>
          </a:p>
          <a:p>
            <a:r>
              <a:rPr lang="ru-RU" dirty="0"/>
              <a:t>Для характеристики уровня жизни используются многообразные показатели: 1) потребление на душу населения, 2) реальные доходы населения, 3) обеспеченность жильём, 4) показатели развития образования, здравоохранения, социального обеспечения.</a:t>
            </a:r>
          </a:p>
          <a:p>
            <a:r>
              <a:rPr lang="ru-RU" dirty="0"/>
              <a:t>индекс развития человека (индекс человеческого развития), вычисляемый на основе трёх величин: 1) ВВП на душу населения, 2) средняя продолжительность жизни и 3) уровень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92477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Производители – это люди, фирмы, предприятия. т.е. все те кто изготавливает и продаёт нам товары и предоставляет услуги.</a:t>
            </a:r>
          </a:p>
          <a:p>
            <a:r>
              <a:rPr lang="ru-RU" dirty="0"/>
              <a:t>Цель производителя в рыночной экономике – получение как можно большей прибыли при наименьших затратах.</a:t>
            </a:r>
          </a:p>
          <a:p>
            <a:r>
              <a:rPr lang="ru-RU" dirty="0"/>
              <a:t>Рациональная организация экономической деятельности требует от производителя решения целого ряда вопросов: как, имея ограниченные ресурсы, добиться целей своего производства? Каким образом комбинировать производственные ресурсы, чтобы издержки были минимальны? Как увеличить объём выпускаемой продукции при имеющихся ресурсах?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70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Производительность – 1) это объём товаров и услуг, создаваемых на единицу затрат; 2) объём благ, которые удаётся получить от использования единицы определённого вида ресурсов в течение фиксированного периода. Затратами могут быть любые ресурсы, задействованные в процессе производства, - земля, топливо, расходы на оборудование и т.д.</a:t>
            </a:r>
          </a:p>
          <a:p>
            <a:r>
              <a:rPr lang="ru-RU" dirty="0"/>
              <a:t>Пути увеличения производительности, объёма производства: 1) расширение объёмов использования экономических ресурсов (экстенсивный путь); 2) увеличение эффективности их использования (интенсивный путь).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1693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Факторы (способы) роста производительности труда (= увеличения объёма выпускаемой продукции):</a:t>
            </a:r>
          </a:p>
          <a:p>
            <a:r>
              <a:rPr lang="ru-RU" dirty="0"/>
              <a:t>1) разделение труда, или специализация;</a:t>
            </a:r>
          </a:p>
          <a:p>
            <a:r>
              <a:rPr lang="ru-RU" dirty="0"/>
              <a:t>2) использование новой техники или технологии;</a:t>
            </a:r>
          </a:p>
          <a:p>
            <a:r>
              <a:rPr lang="ru-RU" dirty="0"/>
              <a:t>3) уровень образования и профессиональной подготовки работников;</a:t>
            </a:r>
          </a:p>
          <a:p>
            <a:r>
              <a:rPr lang="ru-RU" dirty="0"/>
              <a:t>4) эффективность управленческих решений.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01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7523" y="385894"/>
            <a:ext cx="9617089" cy="55253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Экономика – совокупность ресурсов и средств, из которых и при помощи которых производятся блага, направленные на удовлетворение потребностей человека, общества и государства</a:t>
            </a:r>
          </a:p>
          <a:p>
            <a:pPr marL="0" indent="0">
              <a:buNone/>
            </a:pPr>
            <a:r>
              <a:rPr lang="ru-RU" dirty="0" smtClean="0"/>
              <a:t>Экономическая деятельность:</a:t>
            </a:r>
          </a:p>
          <a:p>
            <a:pPr>
              <a:buFontTx/>
              <a:buChar char="-"/>
            </a:pPr>
            <a:r>
              <a:rPr lang="ru-RU" dirty="0" smtClean="0"/>
              <a:t>Производство</a:t>
            </a:r>
          </a:p>
          <a:p>
            <a:pPr>
              <a:buFontTx/>
              <a:buChar char="-"/>
            </a:pPr>
            <a:r>
              <a:rPr lang="ru-RU" dirty="0" smtClean="0"/>
              <a:t>Распределение</a:t>
            </a:r>
          </a:p>
          <a:p>
            <a:pPr>
              <a:buFontTx/>
              <a:buChar char="-"/>
            </a:pPr>
            <a:r>
              <a:rPr lang="ru-RU" dirty="0" smtClean="0"/>
              <a:t>Обмен</a:t>
            </a:r>
          </a:p>
          <a:p>
            <a:pPr>
              <a:buFontTx/>
              <a:buChar char="-"/>
            </a:pPr>
            <a:r>
              <a:rPr lang="ru-RU" dirty="0" smtClean="0"/>
              <a:t>Потребление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15722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2592" y="363523"/>
            <a:ext cx="8915400" cy="6230224"/>
          </a:xfrm>
        </p:spPr>
        <p:txBody>
          <a:bodyPr>
            <a:normAutofit/>
          </a:bodyPr>
          <a:lstStyle/>
          <a:p>
            <a:r>
              <a:rPr lang="ru-RU" b="1" dirty="0" smtClean="0"/>
              <a:t>Экономические ресурсы:</a:t>
            </a:r>
          </a:p>
          <a:p>
            <a:pPr>
              <a:buFontTx/>
              <a:buChar char="-"/>
            </a:pPr>
            <a:r>
              <a:rPr lang="ru-RU" dirty="0" smtClean="0"/>
              <a:t>Рабочая сила</a:t>
            </a:r>
          </a:p>
          <a:p>
            <a:pPr>
              <a:buFontTx/>
              <a:buChar char="-"/>
            </a:pPr>
            <a:r>
              <a:rPr lang="ru-RU" dirty="0" smtClean="0"/>
              <a:t>Природные ресурсы</a:t>
            </a:r>
          </a:p>
          <a:p>
            <a:pPr>
              <a:buFontTx/>
              <a:buChar char="-"/>
            </a:pPr>
            <a:r>
              <a:rPr lang="ru-RU" dirty="0" smtClean="0"/>
              <a:t>Средства производства</a:t>
            </a:r>
          </a:p>
          <a:p>
            <a:pPr>
              <a:buFontTx/>
              <a:buChar char="-"/>
            </a:pPr>
            <a:r>
              <a:rPr lang="ru-RU" dirty="0" smtClean="0"/>
              <a:t>Знания, ценности, информация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Инфраструктура</a:t>
            </a:r>
            <a:r>
              <a:rPr lang="ru-RU" dirty="0" smtClean="0"/>
              <a:t> – экономические объекты, обеспечивающие нормальное функционирование производства и потребления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Инфраструктуры:</a:t>
            </a:r>
          </a:p>
          <a:p>
            <a:pPr marL="0" indent="0">
              <a:buNone/>
            </a:pPr>
            <a:r>
              <a:rPr lang="ru-RU" dirty="0" smtClean="0"/>
              <a:t>- Производственные</a:t>
            </a:r>
          </a:p>
          <a:p>
            <a:pPr marL="0" indent="0">
              <a:buNone/>
            </a:pPr>
            <a:r>
              <a:rPr lang="ru-RU" dirty="0" smtClean="0"/>
              <a:t>- Непроизводственные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97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экономических продуктов: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Продукция</a:t>
            </a:r>
          </a:p>
          <a:p>
            <a:r>
              <a:rPr lang="ru-RU" dirty="0" smtClean="0"/>
              <a:t>Товар </a:t>
            </a:r>
          </a:p>
          <a:p>
            <a:r>
              <a:rPr lang="ru-RU" dirty="0" smtClean="0"/>
              <a:t>Работа </a:t>
            </a:r>
          </a:p>
          <a:p>
            <a:r>
              <a:rPr lang="ru-RU" dirty="0" smtClean="0"/>
              <a:t>Услуги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Уровни экономики:</a:t>
            </a:r>
          </a:p>
          <a:p>
            <a:pPr>
              <a:buFontTx/>
              <a:buChar char="-"/>
            </a:pPr>
            <a:r>
              <a:rPr lang="ru-RU" dirty="0" smtClean="0"/>
              <a:t>Семейная (личная)</a:t>
            </a:r>
          </a:p>
          <a:p>
            <a:pPr>
              <a:buFontTx/>
              <a:buChar char="-"/>
            </a:pPr>
            <a:r>
              <a:rPr lang="ru-RU" dirty="0" smtClean="0"/>
              <a:t>Производственная</a:t>
            </a:r>
          </a:p>
          <a:p>
            <a:pPr>
              <a:buFontTx/>
              <a:buChar char="-"/>
            </a:pPr>
            <a:r>
              <a:rPr lang="ru-RU" dirty="0" smtClean="0"/>
              <a:t>Экономика региона, государства</a:t>
            </a:r>
          </a:p>
          <a:p>
            <a:pPr>
              <a:buFontTx/>
              <a:buChar char="-"/>
            </a:pPr>
            <a:r>
              <a:rPr lang="ru-RU" dirty="0" smtClean="0"/>
              <a:t>Мировая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70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6757" y="455802"/>
            <a:ext cx="8915400" cy="3777622"/>
          </a:xfrm>
        </p:spPr>
        <p:txBody>
          <a:bodyPr/>
          <a:lstStyle/>
          <a:p>
            <a:r>
              <a:rPr lang="ru-RU" dirty="0"/>
              <a:t>Экономическая наука – наука о хозяйства, управлении хозяйством, отношениями между людьми и окружающей средой, возникающие в процессе производства, распределения, обмена и потребления товаров и услуг</a:t>
            </a:r>
          </a:p>
          <a:p>
            <a:endParaRPr lang="ru-RU" dirty="0" smtClean="0"/>
          </a:p>
          <a:p>
            <a:r>
              <a:rPr lang="ru-RU" dirty="0" smtClean="0"/>
              <a:t>Экономическая теория:</a:t>
            </a:r>
          </a:p>
          <a:p>
            <a:pPr>
              <a:buFontTx/>
              <a:buChar char="-"/>
            </a:pPr>
            <a:r>
              <a:rPr lang="ru-RU" dirty="0" smtClean="0"/>
              <a:t>Экономические категории</a:t>
            </a:r>
          </a:p>
          <a:p>
            <a:pPr>
              <a:buFontTx/>
              <a:buChar char="-"/>
            </a:pPr>
            <a:r>
              <a:rPr lang="ru-RU" dirty="0" smtClean="0"/>
              <a:t>Экономические законы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42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экономики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Макроэкономика</a:t>
            </a:r>
          </a:p>
          <a:p>
            <a:r>
              <a:rPr lang="ru-RU" dirty="0" smtClean="0"/>
              <a:t>Микроэкономика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319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Прикладные экономические дисциплины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Менеджмент</a:t>
            </a:r>
          </a:p>
          <a:p>
            <a:r>
              <a:rPr lang="ru-RU" dirty="0" smtClean="0"/>
              <a:t>Маркетинг</a:t>
            </a:r>
          </a:p>
          <a:p>
            <a:r>
              <a:rPr lang="ru-RU" dirty="0" smtClean="0"/>
              <a:t>Информационные технологии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21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производства и факторные доходы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Факторы производства (средства, обеспечивающие бесперебойный процесс общественного производства/</a:t>
            </a:r>
            <a:r>
              <a:rPr lang="ru-RU" dirty="0" err="1" smtClean="0"/>
              <a:t>ресуры</a:t>
            </a:r>
            <a:r>
              <a:rPr lang="ru-RU" dirty="0" smtClean="0"/>
              <a:t>):</a:t>
            </a:r>
          </a:p>
          <a:p>
            <a:pPr>
              <a:buFontTx/>
              <a:buChar char="-"/>
            </a:pPr>
            <a:r>
              <a:rPr lang="ru-RU" dirty="0" smtClean="0"/>
              <a:t>Земля</a:t>
            </a:r>
          </a:p>
          <a:p>
            <a:pPr>
              <a:buFontTx/>
              <a:buChar char="-"/>
            </a:pPr>
            <a:r>
              <a:rPr lang="ru-RU" dirty="0" smtClean="0"/>
              <a:t>Труд</a:t>
            </a:r>
          </a:p>
          <a:p>
            <a:pPr>
              <a:buFontTx/>
              <a:buChar char="-"/>
            </a:pPr>
            <a:r>
              <a:rPr lang="ru-RU" dirty="0" smtClean="0"/>
              <a:t>Капитал</a:t>
            </a:r>
          </a:p>
          <a:p>
            <a:pPr>
              <a:buFontTx/>
              <a:buChar char="-"/>
            </a:pPr>
            <a:r>
              <a:rPr lang="ru-RU" dirty="0" smtClean="0"/>
              <a:t>Предпринимательская деятельность</a:t>
            </a:r>
          </a:p>
          <a:p>
            <a:pPr>
              <a:buFontTx/>
              <a:buChar char="-"/>
            </a:pPr>
            <a:r>
              <a:rPr lang="ru-RU" dirty="0" smtClean="0"/>
              <a:t>Информация</a:t>
            </a:r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Главная проблема экономики:</a:t>
            </a:r>
          </a:p>
          <a:p>
            <a:pPr marL="0" indent="0">
              <a:buNone/>
            </a:pPr>
            <a:r>
              <a:rPr lang="ru-RU" dirty="0" smtClean="0"/>
              <a:t>Ограниченность ресурсов при неограниченности потребностей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47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Факторные доходы: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Заработная плата</a:t>
            </a:r>
          </a:p>
          <a:p>
            <a:r>
              <a:rPr lang="ru-RU" dirty="0" smtClean="0"/>
              <a:t>Прибыль</a:t>
            </a:r>
          </a:p>
          <a:p>
            <a:r>
              <a:rPr lang="ru-RU" dirty="0" smtClean="0"/>
              <a:t>Процент</a:t>
            </a:r>
          </a:p>
          <a:p>
            <a:r>
              <a:rPr lang="ru-RU" dirty="0" smtClean="0"/>
              <a:t>Рента</a:t>
            </a:r>
          </a:p>
          <a:p>
            <a:r>
              <a:rPr lang="ru-RU" b="1" dirty="0"/>
              <a:t>Ссудный капитал</a:t>
            </a:r>
            <a:r>
              <a:rPr lang="ru-RU" dirty="0"/>
              <a:t> – предоставленные в ссуду временно свободные денежные средства на условиях возвратности и платности.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03321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260</TotalTime>
  <Words>1003</Words>
  <Application>Microsoft Office PowerPoint</Application>
  <PresentationFormat>Широкоэкранный</PresentationFormat>
  <Paragraphs>108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Легкий дым</vt:lpstr>
      <vt:lpstr>Экономика и экономическая наука</vt:lpstr>
      <vt:lpstr>Презентация PowerPoint</vt:lpstr>
      <vt:lpstr>Презентация PowerPoint</vt:lpstr>
      <vt:lpstr>Виды экономических продуктов:</vt:lpstr>
      <vt:lpstr>Презентация PowerPoint</vt:lpstr>
      <vt:lpstr>Уровни экономики</vt:lpstr>
      <vt:lpstr>Прикладные экономические дисциплины</vt:lpstr>
      <vt:lpstr>Факторы производства и факторные доходы</vt:lpstr>
      <vt:lpstr>Факторные доходы:</vt:lpstr>
      <vt:lpstr>Рациональное экономическое поведение собственника, работника, потребителя, семьянина, гражданина.</vt:lpstr>
      <vt:lpstr>Презентация PowerPoint</vt:lpstr>
      <vt:lpstr>Презентация PowerPoint</vt:lpstr>
      <vt:lpstr>Презентация PowerPoint</vt:lpstr>
      <vt:lpstr>Доходы потребителя.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и экономическая наука</dc:title>
  <dc:creator>Анастасия Хапчук</dc:creator>
  <cp:lastModifiedBy>Анастасия Хапчук</cp:lastModifiedBy>
  <cp:revision>6</cp:revision>
  <dcterms:created xsi:type="dcterms:W3CDTF">2015-01-20T17:13:40Z</dcterms:created>
  <dcterms:modified xsi:type="dcterms:W3CDTF">2015-01-20T21:34:17Z</dcterms:modified>
</cp:coreProperties>
</file>